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60" r:id="rId3"/>
    <p:sldId id="257" r:id="rId4"/>
    <p:sldId id="259" r:id="rId5"/>
    <p:sldId id="262" r:id="rId6"/>
    <p:sldId id="269" r:id="rId7"/>
    <p:sldId id="258" r:id="rId8"/>
    <p:sldId id="265" r:id="rId9"/>
    <p:sldId id="264" r:id="rId10"/>
    <p:sldId id="267" r:id="rId11"/>
    <p:sldId id="292" r:id="rId12"/>
    <p:sldId id="291" r:id="rId13"/>
    <p:sldId id="290" r:id="rId14"/>
  </p:sldIdLst>
  <p:sldSz cx="9144000" cy="5143500" type="screen16x9"/>
  <p:notesSz cx="6858000" cy="9144000"/>
  <p:embeddedFontLst>
    <p:embeddedFont>
      <p:font typeface="Bai Jamjuree" panose="020B0604020202020204" charset="-34"/>
      <p:regular r:id="rId16"/>
      <p:bold r:id="rId17"/>
      <p:italic r:id="rId18"/>
      <p:boldItalic r:id="rId19"/>
    </p:embeddedFont>
    <p:embeddedFont>
      <p:font typeface="Bebas Neue" panose="020B0606020202050201" pitchFamily="34" charset="0"/>
      <p:regular r:id="rId20"/>
    </p:embeddedFont>
    <p:embeddedFont>
      <p:font typeface="Chakra Petch" panose="020B0604020202020204" charset="-34"/>
      <p:regular r:id="rId21"/>
      <p:bold r:id="rId22"/>
      <p:italic r:id="rId23"/>
      <p:boldItalic r:id="rId24"/>
    </p:embeddedFont>
    <p:embeddedFont>
      <p:font typeface="Nunito Light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C54ECA-C1BC-48CF-A859-D868CF5F0534}">
  <a:tblStyle styleId="{79C54ECA-C1BC-48CF-A859-D868CF5F05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F1BC04-0283-484B-BD2C-2E2A1CDBE6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8672c0b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8672c0b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8d9c0de1f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a8d9c0de1f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a8672c0bd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a8672c0bd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8d9c0de1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8d9c0de1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8d9c0de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a8d9c0de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8d9c0de1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8d9c0de1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8d9c0de1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a8d9c0de1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a864e5f3f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a864e5f3f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8d9c0de1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8d9c0de1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8d9c0de1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a8d9c0de1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a8d9c0de1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a8d9c0de1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655963"/>
            <a:ext cx="7707000" cy="15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78850" y="2286988"/>
            <a:ext cx="4986300" cy="48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0" y="3058676"/>
            <a:ext cx="9144000" cy="208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 rot="-5400000">
            <a:off x="-634481" y="504900"/>
            <a:ext cx="1554693" cy="1026440"/>
            <a:chOff x="3118725" y="1032875"/>
            <a:chExt cx="1686218" cy="1113275"/>
          </a:xfrm>
        </p:grpSpPr>
        <p:sp>
          <p:nvSpPr>
            <p:cNvPr id="14" name="Google Shape;14;p2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>
            <a:spLocks noGrp="1"/>
          </p:cNvSpPr>
          <p:nvPr>
            <p:ph type="subTitle" idx="1"/>
          </p:nvPr>
        </p:nvSpPr>
        <p:spPr>
          <a:xfrm>
            <a:off x="4543425" y="2747448"/>
            <a:ext cx="38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subTitle" idx="2"/>
          </p:nvPr>
        </p:nvSpPr>
        <p:spPr>
          <a:xfrm>
            <a:off x="4543475" y="1542550"/>
            <a:ext cx="38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subTitle" idx="3"/>
          </p:nvPr>
        </p:nvSpPr>
        <p:spPr>
          <a:xfrm>
            <a:off x="4543475" y="1131125"/>
            <a:ext cx="3857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24"/>
          <p:cNvSpPr txBox="1">
            <a:spLocks noGrp="1"/>
          </p:cNvSpPr>
          <p:nvPr>
            <p:ph type="subTitle" idx="4"/>
          </p:nvPr>
        </p:nvSpPr>
        <p:spPr>
          <a:xfrm>
            <a:off x="4543425" y="2336038"/>
            <a:ext cx="3857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4"/>
          <p:cNvSpPr>
            <a:spLocks noGrp="1"/>
          </p:cNvSpPr>
          <p:nvPr>
            <p:ph type="pic" idx="5"/>
          </p:nvPr>
        </p:nvSpPr>
        <p:spPr>
          <a:xfrm>
            <a:off x="713225" y="1171575"/>
            <a:ext cx="3582600" cy="9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4"/>
          <p:cNvSpPr>
            <a:spLocks noGrp="1"/>
          </p:cNvSpPr>
          <p:nvPr>
            <p:ph type="pic" idx="6"/>
          </p:nvPr>
        </p:nvSpPr>
        <p:spPr>
          <a:xfrm>
            <a:off x="713225" y="2379122"/>
            <a:ext cx="3582600" cy="9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24"/>
          <p:cNvSpPr txBox="1">
            <a:spLocks noGrp="1"/>
          </p:cNvSpPr>
          <p:nvPr>
            <p:ph type="subTitle" idx="7"/>
          </p:nvPr>
        </p:nvSpPr>
        <p:spPr>
          <a:xfrm>
            <a:off x="4543425" y="3952375"/>
            <a:ext cx="385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8"/>
          </p:nvPr>
        </p:nvSpPr>
        <p:spPr>
          <a:xfrm>
            <a:off x="4543425" y="3540950"/>
            <a:ext cx="38574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24"/>
          <p:cNvSpPr>
            <a:spLocks noGrp="1"/>
          </p:cNvSpPr>
          <p:nvPr>
            <p:ph type="pic" idx="9"/>
          </p:nvPr>
        </p:nvSpPr>
        <p:spPr>
          <a:xfrm>
            <a:off x="713225" y="3586669"/>
            <a:ext cx="3582600" cy="989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4" name="Google Shape;254;p24"/>
          <p:cNvGrpSpPr/>
          <p:nvPr/>
        </p:nvGrpSpPr>
        <p:grpSpPr>
          <a:xfrm>
            <a:off x="-370354" y="309407"/>
            <a:ext cx="9884717" cy="4524686"/>
            <a:chOff x="-370354" y="309407"/>
            <a:chExt cx="9884717" cy="4524686"/>
          </a:xfrm>
        </p:grpSpPr>
        <p:grpSp>
          <p:nvGrpSpPr>
            <p:cNvPr id="255" name="Google Shape;255;p24"/>
            <p:cNvGrpSpPr/>
            <p:nvPr/>
          </p:nvGrpSpPr>
          <p:grpSpPr>
            <a:xfrm rot="-5400000">
              <a:off x="-634481" y="573534"/>
              <a:ext cx="1554693" cy="1026440"/>
              <a:chOff x="3118725" y="1032875"/>
              <a:chExt cx="1686218" cy="1113275"/>
            </a:xfrm>
          </p:grpSpPr>
          <p:sp>
            <p:nvSpPr>
              <p:cNvPr id="256" name="Google Shape;256;p24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57" name="Google Shape;257;p24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58" name="Google Shape;258;p24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59" name="Google Shape;259;p24"/>
            <p:cNvGrpSpPr/>
            <p:nvPr/>
          </p:nvGrpSpPr>
          <p:grpSpPr>
            <a:xfrm rot="5400000">
              <a:off x="8223797" y="3543527"/>
              <a:ext cx="1554693" cy="1026440"/>
              <a:chOff x="3118725" y="1032875"/>
              <a:chExt cx="1686218" cy="1113275"/>
            </a:xfrm>
          </p:grpSpPr>
          <p:sp>
            <p:nvSpPr>
              <p:cNvPr id="260" name="Google Shape;260;p24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61" name="Google Shape;261;p24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62" name="Google Shape;262;p24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ubTitle" idx="1"/>
          </p:nvPr>
        </p:nvSpPr>
        <p:spPr>
          <a:xfrm>
            <a:off x="732866" y="3603100"/>
            <a:ext cx="17940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2"/>
          </p:nvPr>
        </p:nvSpPr>
        <p:spPr>
          <a:xfrm>
            <a:off x="6617137" y="3603100"/>
            <a:ext cx="17940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3"/>
          </p:nvPr>
        </p:nvSpPr>
        <p:spPr>
          <a:xfrm>
            <a:off x="2694290" y="3603100"/>
            <a:ext cx="17940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4"/>
          </p:nvPr>
        </p:nvSpPr>
        <p:spPr>
          <a:xfrm>
            <a:off x="4655713" y="3603100"/>
            <a:ext cx="17940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subTitle" idx="5"/>
          </p:nvPr>
        </p:nvSpPr>
        <p:spPr>
          <a:xfrm>
            <a:off x="732866" y="3208275"/>
            <a:ext cx="17940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1" name="Google Shape;271;p25"/>
          <p:cNvSpPr txBox="1">
            <a:spLocks noGrp="1"/>
          </p:cNvSpPr>
          <p:nvPr>
            <p:ph type="subTitle" idx="6"/>
          </p:nvPr>
        </p:nvSpPr>
        <p:spPr>
          <a:xfrm>
            <a:off x="2694290" y="3208275"/>
            <a:ext cx="17940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2" name="Google Shape;272;p25"/>
          <p:cNvSpPr txBox="1">
            <a:spLocks noGrp="1"/>
          </p:cNvSpPr>
          <p:nvPr>
            <p:ph type="subTitle" idx="7"/>
          </p:nvPr>
        </p:nvSpPr>
        <p:spPr>
          <a:xfrm>
            <a:off x="6617137" y="3208275"/>
            <a:ext cx="17940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subTitle" idx="8"/>
          </p:nvPr>
        </p:nvSpPr>
        <p:spPr>
          <a:xfrm>
            <a:off x="4655713" y="3208275"/>
            <a:ext cx="17940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" name="Google Shape;274;p25"/>
          <p:cNvSpPr>
            <a:spLocks noGrp="1"/>
          </p:cNvSpPr>
          <p:nvPr>
            <p:ph type="pic" idx="9"/>
          </p:nvPr>
        </p:nvSpPr>
        <p:spPr>
          <a:xfrm>
            <a:off x="1062665" y="1333500"/>
            <a:ext cx="1134300" cy="16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25"/>
          <p:cNvSpPr>
            <a:spLocks noGrp="1"/>
          </p:cNvSpPr>
          <p:nvPr>
            <p:ph type="pic" idx="13"/>
          </p:nvPr>
        </p:nvSpPr>
        <p:spPr>
          <a:xfrm>
            <a:off x="3024362" y="1333501"/>
            <a:ext cx="1134000" cy="16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25"/>
          <p:cNvSpPr>
            <a:spLocks noGrp="1"/>
          </p:cNvSpPr>
          <p:nvPr>
            <p:ph type="pic" idx="14"/>
          </p:nvPr>
        </p:nvSpPr>
        <p:spPr>
          <a:xfrm>
            <a:off x="4985786" y="1333501"/>
            <a:ext cx="1134000" cy="16995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25"/>
          <p:cNvSpPr>
            <a:spLocks noGrp="1"/>
          </p:cNvSpPr>
          <p:nvPr>
            <p:ph type="pic" idx="15"/>
          </p:nvPr>
        </p:nvSpPr>
        <p:spPr>
          <a:xfrm>
            <a:off x="6947137" y="1333501"/>
            <a:ext cx="1134000" cy="1699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8" name="Google Shape;278;p25"/>
          <p:cNvGrpSpPr/>
          <p:nvPr/>
        </p:nvGrpSpPr>
        <p:grpSpPr>
          <a:xfrm>
            <a:off x="468403" y="-530752"/>
            <a:ext cx="8207194" cy="6203668"/>
            <a:chOff x="468403" y="-530752"/>
            <a:chExt cx="8207194" cy="6203668"/>
          </a:xfrm>
        </p:grpSpPr>
        <p:grpSp>
          <p:nvGrpSpPr>
            <p:cNvPr id="279" name="Google Shape;279;p25"/>
            <p:cNvGrpSpPr/>
            <p:nvPr/>
          </p:nvGrpSpPr>
          <p:grpSpPr>
            <a:xfrm>
              <a:off x="468403" y="4646477"/>
              <a:ext cx="1554693" cy="1026440"/>
              <a:chOff x="3118725" y="1032875"/>
              <a:chExt cx="1686218" cy="1113275"/>
            </a:xfrm>
          </p:grpSpPr>
          <p:sp>
            <p:nvSpPr>
              <p:cNvPr id="280" name="Google Shape;280;p25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81" name="Google Shape;281;p25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82" name="Google Shape;282;p25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83" name="Google Shape;283;p25"/>
            <p:cNvGrpSpPr/>
            <p:nvPr/>
          </p:nvGrpSpPr>
          <p:grpSpPr>
            <a:xfrm flipH="1">
              <a:off x="7120904" y="-530752"/>
              <a:ext cx="1554693" cy="1026440"/>
              <a:chOff x="3118725" y="1032875"/>
              <a:chExt cx="1686218" cy="1113275"/>
            </a:xfrm>
          </p:grpSpPr>
          <p:sp>
            <p:nvSpPr>
              <p:cNvPr id="284" name="Google Shape;284;p25"/>
              <p:cNvSpPr/>
              <p:nvPr/>
            </p:nvSpPr>
            <p:spPr>
              <a:xfrm>
                <a:off x="3118725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85" name="Google Shape;285;p25"/>
              <p:cNvSpPr/>
              <p:nvPr/>
            </p:nvSpPr>
            <p:spPr>
              <a:xfrm>
                <a:off x="3519820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86" name="Google Shape;286;p25"/>
              <p:cNvSpPr/>
              <p:nvPr/>
            </p:nvSpPr>
            <p:spPr>
              <a:xfrm>
                <a:off x="3944868" y="1032875"/>
                <a:ext cx="860075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34403" h="44531" extrusionOk="0">
                    <a:moveTo>
                      <a:pt x="0" y="0"/>
                    </a:moveTo>
                    <a:lnTo>
                      <a:pt x="8842" y="0"/>
                    </a:lnTo>
                    <a:lnTo>
                      <a:pt x="34403" y="44531"/>
                    </a:lnTo>
                    <a:lnTo>
                      <a:pt x="25240" y="445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 txBox="1">
            <a:spLocks noGrp="1"/>
          </p:cNvSpPr>
          <p:nvPr>
            <p:ph type="ctrTitle"/>
          </p:nvPr>
        </p:nvSpPr>
        <p:spPr>
          <a:xfrm>
            <a:off x="811725" y="658292"/>
            <a:ext cx="3541200" cy="8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subTitle" idx="1"/>
          </p:nvPr>
        </p:nvSpPr>
        <p:spPr>
          <a:xfrm>
            <a:off x="811750" y="1488642"/>
            <a:ext cx="3541200" cy="115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2" name="Google Shape;332;p28"/>
          <p:cNvSpPr>
            <a:spLocks noGrp="1"/>
          </p:cNvSpPr>
          <p:nvPr>
            <p:ph type="pic" idx="2"/>
          </p:nvPr>
        </p:nvSpPr>
        <p:spPr>
          <a:xfrm>
            <a:off x="53567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8"/>
          <p:cNvSpPr txBox="1"/>
          <p:nvPr/>
        </p:nvSpPr>
        <p:spPr>
          <a:xfrm>
            <a:off x="812911" y="3530383"/>
            <a:ext cx="3541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endParaRPr sz="1200" b="1" u="sng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334" name="Google Shape;334;p28"/>
          <p:cNvGrpSpPr/>
          <p:nvPr/>
        </p:nvGrpSpPr>
        <p:grpSpPr>
          <a:xfrm rot="-5400000">
            <a:off x="-644006" y="261875"/>
            <a:ext cx="1554693" cy="1026440"/>
            <a:chOff x="3118725" y="1032875"/>
            <a:chExt cx="1686218" cy="1113275"/>
          </a:xfrm>
        </p:grpSpPr>
        <p:sp>
          <p:nvSpPr>
            <p:cNvPr id="335" name="Google Shape;335;p28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36" name="Google Shape;336;p28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37" name="Google Shape;337;p28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29"/>
          <p:cNvGrpSpPr/>
          <p:nvPr/>
        </p:nvGrpSpPr>
        <p:grpSpPr>
          <a:xfrm flipH="1">
            <a:off x="3802153" y="4646477"/>
            <a:ext cx="1554693" cy="1026440"/>
            <a:chOff x="3118725" y="1032875"/>
            <a:chExt cx="1686218" cy="1113275"/>
          </a:xfrm>
        </p:grpSpPr>
        <p:sp>
          <p:nvSpPr>
            <p:cNvPr id="341" name="Google Shape;341;p29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2" name="Google Shape;342;p29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3" name="Google Shape;343;p29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44" name="Google Shape;344;p29"/>
          <p:cNvGrpSpPr/>
          <p:nvPr/>
        </p:nvGrpSpPr>
        <p:grpSpPr>
          <a:xfrm flipH="1">
            <a:off x="3796679" y="-530752"/>
            <a:ext cx="1554693" cy="1026440"/>
            <a:chOff x="3118725" y="1032875"/>
            <a:chExt cx="1686218" cy="1113275"/>
          </a:xfrm>
        </p:grpSpPr>
        <p:sp>
          <p:nvSpPr>
            <p:cNvPr id="345" name="Google Shape;345;p29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6" name="Google Shape;346;p29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47" name="Google Shape;347;p29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0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30"/>
          <p:cNvGrpSpPr/>
          <p:nvPr/>
        </p:nvGrpSpPr>
        <p:grpSpPr>
          <a:xfrm flipH="1">
            <a:off x="7088278" y="4646477"/>
            <a:ext cx="1554693" cy="1026440"/>
            <a:chOff x="3118725" y="1032875"/>
            <a:chExt cx="1686218" cy="1113275"/>
          </a:xfrm>
        </p:grpSpPr>
        <p:sp>
          <p:nvSpPr>
            <p:cNvPr id="351" name="Google Shape;351;p30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2" name="Google Shape;352;p30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3" name="Google Shape;353;p30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54" name="Google Shape;354;p30"/>
          <p:cNvGrpSpPr/>
          <p:nvPr/>
        </p:nvGrpSpPr>
        <p:grpSpPr>
          <a:xfrm>
            <a:off x="496978" y="4646477"/>
            <a:ext cx="1554693" cy="1026440"/>
            <a:chOff x="3118725" y="1032875"/>
            <a:chExt cx="1686218" cy="1113275"/>
          </a:xfrm>
        </p:grpSpPr>
        <p:sp>
          <p:nvSpPr>
            <p:cNvPr id="355" name="Google Shape;355;p30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6" name="Google Shape;356;p30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57" name="Google Shape;357;p30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1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1"/>
          <p:cNvGrpSpPr/>
          <p:nvPr/>
        </p:nvGrpSpPr>
        <p:grpSpPr>
          <a:xfrm flipH="1">
            <a:off x="2994553" y="-530752"/>
            <a:ext cx="1554693" cy="1026440"/>
            <a:chOff x="3118725" y="1032875"/>
            <a:chExt cx="1686218" cy="1113275"/>
          </a:xfrm>
        </p:grpSpPr>
        <p:sp>
          <p:nvSpPr>
            <p:cNvPr id="361" name="Google Shape;361;p31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2" name="Google Shape;362;p31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3" name="Google Shape;363;p31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64" name="Google Shape;364;p31"/>
          <p:cNvGrpSpPr/>
          <p:nvPr/>
        </p:nvGrpSpPr>
        <p:grpSpPr>
          <a:xfrm>
            <a:off x="4594753" y="-530752"/>
            <a:ext cx="1554693" cy="1026440"/>
            <a:chOff x="3118725" y="1032875"/>
            <a:chExt cx="1686218" cy="1113275"/>
          </a:xfrm>
        </p:grpSpPr>
        <p:sp>
          <p:nvSpPr>
            <p:cNvPr id="365" name="Google Shape;365;p31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6" name="Google Shape;366;p31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67" name="Google Shape;367;p31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33850" y="2276475"/>
            <a:ext cx="4282800" cy="14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210050" y="1114225"/>
            <a:ext cx="1619400" cy="84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133850" y="3659275"/>
            <a:ext cx="4282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715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" name="Google Shape;23;p3"/>
          <p:cNvGrpSpPr/>
          <p:nvPr/>
        </p:nvGrpSpPr>
        <p:grpSpPr>
          <a:xfrm flipH="1">
            <a:off x="7129872" y="-530752"/>
            <a:ext cx="1554693" cy="1026440"/>
            <a:chOff x="3118725" y="1032875"/>
            <a:chExt cx="1686218" cy="1113275"/>
          </a:xfrm>
        </p:grpSpPr>
        <p:sp>
          <p:nvSpPr>
            <p:cNvPr id="24" name="Google Shape;24;p3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5" name="Google Shape;25;p3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6" name="Google Shape;26;p3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566400" cy="10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720000" y="1852675"/>
            <a:ext cx="35664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3567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" name="Google Shape;74;p7"/>
          <p:cNvGrpSpPr/>
          <p:nvPr/>
        </p:nvGrpSpPr>
        <p:grpSpPr>
          <a:xfrm rot="-5400000">
            <a:off x="-634481" y="573534"/>
            <a:ext cx="1554693" cy="1026440"/>
            <a:chOff x="3118725" y="1032875"/>
            <a:chExt cx="1686218" cy="1113275"/>
          </a:xfrm>
        </p:grpSpPr>
        <p:sp>
          <p:nvSpPr>
            <p:cNvPr id="75" name="Google Shape;75;p7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76" name="Google Shape;76;p7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77" name="Google Shape;77;p7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713850" y="660549"/>
            <a:ext cx="7716300" cy="17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8"/>
          <p:cNvSpPr>
            <a:spLocks noGrp="1"/>
          </p:cNvSpPr>
          <p:nvPr>
            <p:ph type="pic" idx="2"/>
          </p:nvPr>
        </p:nvSpPr>
        <p:spPr>
          <a:xfrm>
            <a:off x="0" y="2956850"/>
            <a:ext cx="9144000" cy="2188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2" name="Google Shape;82;p8"/>
          <p:cNvGrpSpPr/>
          <p:nvPr/>
        </p:nvGrpSpPr>
        <p:grpSpPr>
          <a:xfrm rot="5400000" flipH="1">
            <a:off x="8232198" y="504900"/>
            <a:ext cx="1554693" cy="1026440"/>
            <a:chOff x="3118725" y="1032875"/>
            <a:chExt cx="1686218" cy="1113275"/>
          </a:xfrm>
        </p:grpSpPr>
        <p:sp>
          <p:nvSpPr>
            <p:cNvPr id="83" name="Google Shape;83;p8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4" name="Google Shape;84;p8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85" name="Google Shape;85;p8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1901" y="1409153"/>
            <a:ext cx="33207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1900" y="2690678"/>
            <a:ext cx="33207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>
            <a:spLocks noGrp="1"/>
          </p:cNvSpPr>
          <p:nvPr>
            <p:ph type="pic" idx="2"/>
          </p:nvPr>
        </p:nvSpPr>
        <p:spPr>
          <a:xfrm>
            <a:off x="5356700" y="-2250"/>
            <a:ext cx="32094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1" name="Google Shape;91;p9"/>
          <p:cNvGrpSpPr/>
          <p:nvPr/>
        </p:nvGrpSpPr>
        <p:grpSpPr>
          <a:xfrm rot="10800000" flipH="1">
            <a:off x="448796" y="4647943"/>
            <a:ext cx="1554693" cy="1026440"/>
            <a:chOff x="3118725" y="1032875"/>
            <a:chExt cx="1686218" cy="1113275"/>
          </a:xfrm>
        </p:grpSpPr>
        <p:sp>
          <p:nvSpPr>
            <p:cNvPr id="92" name="Google Shape;92;p9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3" name="Google Shape;93;p9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94" name="Google Shape;94;p9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>
            <a:spLocks noGrp="1"/>
          </p:cNvSpPr>
          <p:nvPr>
            <p:ph type="pic" idx="2"/>
          </p:nvPr>
        </p:nvSpPr>
        <p:spPr>
          <a:xfrm>
            <a:off x="-3300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20000" y="691900"/>
            <a:ext cx="3619200" cy="984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720000" y="4007100"/>
            <a:ext cx="23055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"/>
          </p:nvPr>
        </p:nvSpPr>
        <p:spPr>
          <a:xfrm>
            <a:off x="3419273" y="4007100"/>
            <a:ext cx="23055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6118550" y="4007100"/>
            <a:ext cx="23055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hasCustomPrompt="1"/>
          </p:nvPr>
        </p:nvSpPr>
        <p:spPr>
          <a:xfrm>
            <a:off x="1505400" y="2885282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3" y="2885282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5" hasCustomPrompt="1"/>
          </p:nvPr>
        </p:nvSpPr>
        <p:spPr>
          <a:xfrm>
            <a:off x="6903949" y="2885282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6"/>
          </p:nvPr>
        </p:nvSpPr>
        <p:spPr>
          <a:xfrm>
            <a:off x="720000" y="3394388"/>
            <a:ext cx="23055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7"/>
          </p:nvPr>
        </p:nvSpPr>
        <p:spPr>
          <a:xfrm>
            <a:off x="3419273" y="3394388"/>
            <a:ext cx="23055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8"/>
          </p:nvPr>
        </p:nvSpPr>
        <p:spPr>
          <a:xfrm>
            <a:off x="6118550" y="3394388"/>
            <a:ext cx="2305500" cy="7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9"/>
          </p:nvPr>
        </p:nvSpPr>
        <p:spPr>
          <a:xfrm>
            <a:off x="720000" y="21777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208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5" name="Google Shape;125;p13"/>
          <p:cNvGrpSpPr/>
          <p:nvPr/>
        </p:nvGrpSpPr>
        <p:grpSpPr>
          <a:xfrm rot="5400000">
            <a:off x="8232198" y="3612291"/>
            <a:ext cx="1554693" cy="1026440"/>
            <a:chOff x="3118725" y="1032875"/>
            <a:chExt cx="1686218" cy="1113275"/>
          </a:xfrm>
        </p:grpSpPr>
        <p:sp>
          <p:nvSpPr>
            <p:cNvPr id="126" name="Google Shape;126;p13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7" name="Google Shape;127;p13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8" name="Google Shape;128;p13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5"/>
          <p:cNvGrpSpPr/>
          <p:nvPr/>
        </p:nvGrpSpPr>
        <p:grpSpPr>
          <a:xfrm rot="-5400000">
            <a:off x="-639881" y="4058126"/>
            <a:ext cx="1554524" cy="1024102"/>
            <a:chOff x="3118725" y="1032875"/>
            <a:chExt cx="1686218" cy="1113275"/>
          </a:xfrm>
        </p:grpSpPr>
        <p:sp>
          <p:nvSpPr>
            <p:cNvPr id="138" name="Google Shape;138;p15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39" name="Google Shape;139;p15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0" name="Google Shape;140;p15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41" name="Google Shape;141;p15"/>
          <p:cNvGrpSpPr/>
          <p:nvPr/>
        </p:nvGrpSpPr>
        <p:grpSpPr>
          <a:xfrm rot="10800000" flipH="1">
            <a:off x="7776444" y="-529915"/>
            <a:ext cx="1554524" cy="1024102"/>
            <a:chOff x="3118725" y="1032875"/>
            <a:chExt cx="1686218" cy="1113275"/>
          </a:xfrm>
        </p:grpSpPr>
        <p:sp>
          <p:nvSpPr>
            <p:cNvPr id="142" name="Google Shape;142;p15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3" name="Google Shape;143;p15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44" name="Google Shape;144;p15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kra Petch"/>
              <a:buNone/>
              <a:defRPr sz="2800" b="1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i Jamjuree"/>
              <a:buChar char="●"/>
              <a:defRPr sz="1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●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●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○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i Jamjuree"/>
              <a:buChar char="■"/>
              <a:defRPr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70" r:id="rId10"/>
    <p:sldLayoutId id="2147483671" r:id="rId11"/>
    <p:sldLayoutId id="2147483674" r:id="rId12"/>
    <p:sldLayoutId id="2147483675" r:id="rId13"/>
    <p:sldLayoutId id="2147483676" r:id="rId14"/>
    <p:sldLayoutId id="214748367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363" b="31959"/>
          <a:stretch/>
        </p:blipFill>
        <p:spPr>
          <a:xfrm>
            <a:off x="0" y="3058676"/>
            <a:ext cx="9144000" cy="2084833"/>
          </a:xfrm>
          <a:prstGeom prst="rect">
            <a:avLst/>
          </a:prstGeom>
        </p:spPr>
      </p:pic>
      <p:sp>
        <p:nvSpPr>
          <p:cNvPr id="379" name="Google Shape;379;p35"/>
          <p:cNvSpPr txBox="1">
            <a:spLocks noGrp="1"/>
          </p:cNvSpPr>
          <p:nvPr>
            <p:ph type="ctrTitle"/>
          </p:nvPr>
        </p:nvSpPr>
        <p:spPr>
          <a:xfrm>
            <a:off x="713225" y="655963"/>
            <a:ext cx="7707000" cy="15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Visualizing Urban Traffic Patterns:</a:t>
            </a:r>
            <a:endParaRPr dirty="0"/>
          </a:p>
        </p:txBody>
      </p:sp>
      <p:sp>
        <p:nvSpPr>
          <p:cNvPr id="380" name="Google Shape;380;p35"/>
          <p:cNvSpPr txBox="1">
            <a:spLocks noGrp="1"/>
          </p:cNvSpPr>
          <p:nvPr>
            <p:ph type="subTitle" idx="1"/>
          </p:nvPr>
        </p:nvSpPr>
        <p:spPr>
          <a:xfrm>
            <a:off x="2078850" y="2286988"/>
            <a:ext cx="49863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Insights from Bangalore's Traffic Data</a:t>
            </a:r>
            <a:endParaRPr sz="2000" dirty="0"/>
          </a:p>
        </p:txBody>
      </p:sp>
      <p:grpSp>
        <p:nvGrpSpPr>
          <p:cNvPr id="381" name="Google Shape;381;p35"/>
          <p:cNvGrpSpPr/>
          <p:nvPr/>
        </p:nvGrpSpPr>
        <p:grpSpPr>
          <a:xfrm rot="10800000">
            <a:off x="7129872" y="4646467"/>
            <a:ext cx="1554693" cy="1026440"/>
            <a:chOff x="3118725" y="1032875"/>
            <a:chExt cx="1686218" cy="1113275"/>
          </a:xfrm>
        </p:grpSpPr>
        <p:sp>
          <p:nvSpPr>
            <p:cNvPr id="382" name="Google Shape;382;p35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6"/>
          <p:cNvSpPr txBox="1">
            <a:spLocks noGrp="1"/>
          </p:cNvSpPr>
          <p:nvPr>
            <p:ph type="title"/>
          </p:nvPr>
        </p:nvSpPr>
        <p:spPr>
          <a:xfrm>
            <a:off x="604992" y="210606"/>
            <a:ext cx="7716300" cy="696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Year-on-Year Patterns and Emerging Trends</a:t>
            </a:r>
            <a:endParaRPr sz="1600" dirty="0"/>
          </a:p>
        </p:txBody>
      </p:sp>
      <p:pic>
        <p:nvPicPr>
          <p:cNvPr id="524" name="Google Shape;524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045" b="32049"/>
          <a:stretch/>
        </p:blipFill>
        <p:spPr>
          <a:xfrm>
            <a:off x="0" y="3459636"/>
            <a:ext cx="9144000" cy="1686013"/>
          </a:xfrm>
          <a:prstGeom prst="rect">
            <a:avLst/>
          </a:prstGeom>
        </p:spPr>
      </p:pic>
      <p:grpSp>
        <p:nvGrpSpPr>
          <p:cNvPr id="525" name="Google Shape;525;p46"/>
          <p:cNvGrpSpPr/>
          <p:nvPr/>
        </p:nvGrpSpPr>
        <p:grpSpPr>
          <a:xfrm rot="10800000" flipH="1">
            <a:off x="467846" y="4646467"/>
            <a:ext cx="1554693" cy="1026440"/>
            <a:chOff x="3118725" y="1032875"/>
            <a:chExt cx="1686218" cy="1113275"/>
          </a:xfrm>
        </p:grpSpPr>
        <p:sp>
          <p:nvSpPr>
            <p:cNvPr id="526" name="Google Shape;526;p46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Graphic 3" descr="Daily calendar with solid fill">
            <a:extLst>
              <a:ext uri="{FF2B5EF4-FFF2-40B4-BE49-F238E27FC236}">
                <a16:creationId xmlns:a16="http://schemas.microsoft.com/office/drawing/2014/main" id="{D97FB125-4775-0722-65FF-3F6D3BB87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835" y="10167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25670-F5DA-38E7-41E1-6BC843476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10" y="945625"/>
            <a:ext cx="3869702" cy="2168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B85C0-6C43-82A6-58EF-B40B334F4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275" y="945625"/>
            <a:ext cx="3619892" cy="2168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CDCB-29BD-887A-AB4D-3E3D6F69B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6474-CFA4-3EB0-98F0-213C5AEB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Future Plans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26ADC-2C2A-5114-E506-D2800C8F3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4" y="1187777"/>
            <a:ext cx="5195320" cy="3663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720F1-FD63-1697-7130-A7FAFE10D827}"/>
              </a:ext>
            </a:extLst>
          </p:cNvPr>
          <p:cNvSpPr txBox="1"/>
          <p:nvPr/>
        </p:nvSpPr>
        <p:spPr>
          <a:xfrm>
            <a:off x="6123708" y="1187777"/>
            <a:ext cx="25261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To improve accessibility, we plan to add a toggle button that switches between standard and colorblind-friendly palettes, ensuring visual insights remain clear for all users, including those with color vision deficiencies.</a:t>
            </a:r>
          </a:p>
        </p:txBody>
      </p:sp>
      <p:pic>
        <p:nvPicPr>
          <p:cNvPr id="9" name="Graphic 8" descr="Rocket with solid fill">
            <a:extLst>
              <a:ext uri="{FF2B5EF4-FFF2-40B4-BE49-F238E27FC236}">
                <a16:creationId xmlns:a16="http://schemas.microsoft.com/office/drawing/2014/main" id="{83CF6850-5A80-34BA-01AD-D1F9086EF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0" y="2733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8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9AB0-E60B-6BB1-5649-52E36192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Future Plans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5F2CC-0D89-3A69-CB31-E3539EDF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3" y="1228436"/>
            <a:ext cx="4392327" cy="2983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1F1A22-114B-F887-9557-E7D4696B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849" y="1228436"/>
            <a:ext cx="4329744" cy="2983346"/>
          </a:xfrm>
          <a:prstGeom prst="rect">
            <a:avLst/>
          </a:prstGeom>
        </p:spPr>
      </p:pic>
      <p:pic>
        <p:nvPicPr>
          <p:cNvPr id="7" name="Graphic 6" descr="Rocket with solid fill">
            <a:extLst>
              <a:ext uri="{FF2B5EF4-FFF2-40B4-BE49-F238E27FC236}">
                <a16:creationId xmlns:a16="http://schemas.microsoft.com/office/drawing/2014/main" id="{28BA51BD-548D-11A1-3C5B-D377BDC8D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273" y="2418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9"/>
          <p:cNvSpPr txBox="1">
            <a:spLocks noGrp="1"/>
          </p:cNvSpPr>
          <p:nvPr>
            <p:ph type="ctrTitle"/>
          </p:nvPr>
        </p:nvSpPr>
        <p:spPr>
          <a:xfrm>
            <a:off x="978676" y="2607671"/>
            <a:ext cx="3541200" cy="8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listening!</a:t>
            </a:r>
            <a:endParaRPr dirty="0"/>
          </a:p>
        </p:txBody>
      </p:sp>
      <p:sp>
        <p:nvSpPr>
          <p:cNvPr id="1072" name="Google Shape;1072;p69"/>
          <p:cNvSpPr txBox="1"/>
          <p:nvPr/>
        </p:nvSpPr>
        <p:spPr>
          <a:xfrm>
            <a:off x="812911" y="4326866"/>
            <a:ext cx="35412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1088" name="Google Shape;1088;p6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8" r="6443"/>
          <a:stretch/>
        </p:blipFill>
        <p:spPr>
          <a:xfrm>
            <a:off x="5356700" y="-2250"/>
            <a:ext cx="3209400" cy="5148001"/>
          </a:xfrm>
          <a:prstGeom prst="rect">
            <a:avLst/>
          </a:prstGeom>
        </p:spPr>
      </p:pic>
      <p:grpSp>
        <p:nvGrpSpPr>
          <p:cNvPr id="1089" name="Google Shape;1089;p69"/>
          <p:cNvGrpSpPr/>
          <p:nvPr/>
        </p:nvGrpSpPr>
        <p:grpSpPr>
          <a:xfrm>
            <a:off x="7589466" y="4649754"/>
            <a:ext cx="1554524" cy="1024102"/>
            <a:chOff x="3118725" y="1032875"/>
            <a:chExt cx="1686218" cy="1113275"/>
          </a:xfrm>
        </p:grpSpPr>
        <p:sp>
          <p:nvSpPr>
            <p:cNvPr id="1090" name="Google Shape;1090;p69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1" name="Google Shape;1091;p69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2" name="Google Shape;1092;p69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818004C-6B10-247B-A008-A99113A11892}"/>
              </a:ext>
            </a:extLst>
          </p:cNvPr>
          <p:cNvSpPr/>
          <p:nvPr/>
        </p:nvSpPr>
        <p:spPr>
          <a:xfrm>
            <a:off x="703942" y="3389086"/>
            <a:ext cx="4292931" cy="11981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 txBox="1">
            <a:spLocks noGrp="1"/>
          </p:cNvSpPr>
          <p:nvPr>
            <p:ph type="title" idx="2"/>
          </p:nvPr>
        </p:nvSpPr>
        <p:spPr>
          <a:xfrm>
            <a:off x="3289301" y="1810910"/>
            <a:ext cx="597262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Why</a:t>
            </a:r>
            <a:br>
              <a:rPr lang="en" sz="4800" dirty="0"/>
            </a:br>
            <a:r>
              <a:rPr lang="en" sz="4800" dirty="0"/>
              <a:t> transportation?</a:t>
            </a:r>
            <a:endParaRPr sz="4800" dirty="0"/>
          </a:p>
        </p:txBody>
      </p:sp>
      <p:pic>
        <p:nvPicPr>
          <p:cNvPr id="431" name="Google Shape;431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166" r="3156"/>
          <a:stretch/>
        </p:blipFill>
        <p:spPr>
          <a:xfrm>
            <a:off x="571500" y="-2250"/>
            <a:ext cx="3209402" cy="5148001"/>
          </a:xfrm>
          <a:prstGeom prst="rect">
            <a:avLst/>
          </a:prstGeom>
        </p:spPr>
      </p:pic>
      <p:grpSp>
        <p:nvGrpSpPr>
          <p:cNvPr id="432" name="Google Shape;432;p39"/>
          <p:cNvGrpSpPr/>
          <p:nvPr/>
        </p:nvGrpSpPr>
        <p:grpSpPr>
          <a:xfrm rot="-5400000" flipH="1">
            <a:off x="-634481" y="3610816"/>
            <a:ext cx="1554693" cy="1026440"/>
            <a:chOff x="3118725" y="1032875"/>
            <a:chExt cx="1686218" cy="1113275"/>
          </a:xfrm>
        </p:grpSpPr>
        <p:sp>
          <p:nvSpPr>
            <p:cNvPr id="433" name="Google Shape;433;p39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Overview</a:t>
            </a:r>
            <a:endParaRPr dirty="0"/>
          </a:p>
        </p:txBody>
      </p:sp>
      <p:graphicFrame>
        <p:nvGraphicFramePr>
          <p:cNvPr id="390" name="Google Shape;390;p36"/>
          <p:cNvGraphicFramePr/>
          <p:nvPr>
            <p:extLst>
              <p:ext uri="{D42A27DB-BD31-4B8C-83A1-F6EECF244321}">
                <p14:modId xmlns:p14="http://schemas.microsoft.com/office/powerpoint/2010/main" val="3011470224"/>
              </p:ext>
            </p:extLst>
          </p:nvPr>
        </p:nvGraphicFramePr>
        <p:xfrm>
          <a:off x="661943" y="1251840"/>
          <a:ext cx="7704000" cy="3313850"/>
        </p:xfrm>
        <a:graphic>
          <a:graphicData uri="http://schemas.openxmlformats.org/drawingml/2006/table">
            <a:tbl>
              <a:tblPr>
                <a:noFill/>
                <a:tableStyleId>{79C54ECA-C1BC-48CF-A859-D868CF5F0534}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Dataset Source</a:t>
                      </a:r>
                      <a:endParaRPr sz="1600" b="1" u="sng" dirty="0">
                        <a:solidFill>
                          <a:schemeClr val="tx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Bangalore Traffic Dataset</a:t>
                      </a:r>
                      <a:endParaRPr sz="1400" dirty="0">
                        <a:solidFill>
                          <a:schemeClr val="tx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About the data set</a:t>
                      </a:r>
                      <a:endParaRPr sz="1600" b="1" u="sng" dirty="0">
                        <a:solidFill>
                          <a:schemeClr val="tx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This dataset captures detailed traffic patterns across major roads and intersections in Bangalore. It includes multiple metrics providing a comprehensive view of the city's transportation dynamics. Ideal for urban planners and smart city applications.</a:t>
                      </a:r>
                      <a:endParaRPr sz="1000" dirty="0">
                        <a:solidFill>
                          <a:schemeClr val="tx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1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u="none" dirty="0">
                          <a:solidFill>
                            <a:schemeClr val="hlink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Fields </a:t>
                      </a:r>
                      <a:endParaRPr sz="1600" b="1" u="none" dirty="0">
                        <a:solidFill>
                          <a:schemeClr val="dk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Temporal: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Date, Month, Year</a:t>
                      </a:r>
                      <a:br>
                        <a:rPr lang="en-US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Traffic Metrics: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Traffic Volume, Average Speed, Congestion Level, Travel Time Index</a:t>
                      </a:r>
                      <a:br>
                        <a:rPr lang="en-US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Behavior &amp; Events: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Incident Reports, Traffic Signal Compliance, Roadwork Activity, Weather Conditions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Environmental &amp; Social: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Environmental Impact, Public Transport Usage, Pedestrian and Cyclist Count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sng" dirty="0">
                        <a:solidFill>
                          <a:schemeClr val="dk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Records </a:t>
                      </a:r>
                      <a:endParaRPr sz="1000" b="1" u="sng" dirty="0">
                        <a:solidFill>
                          <a:schemeClr val="dk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8936</a:t>
                      </a:r>
                      <a:endParaRPr sz="1000" dirty="0">
                        <a:solidFill>
                          <a:schemeClr val="tx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08658"/>
                  </a:ext>
                </a:extLst>
              </a:tr>
            </a:tbl>
          </a:graphicData>
        </a:graphic>
      </p:graphicFrame>
      <p:sp>
        <p:nvSpPr>
          <p:cNvPr id="391" name="Google Shape;391;p36"/>
          <p:cNvSpPr txBox="1"/>
          <p:nvPr/>
        </p:nvSpPr>
        <p:spPr>
          <a:xfrm>
            <a:off x="720000" y="1136169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>
            <a:spLocks noGrp="1"/>
          </p:cNvSpPr>
          <p:nvPr>
            <p:ph type="subTitle" idx="1"/>
          </p:nvPr>
        </p:nvSpPr>
        <p:spPr>
          <a:xfrm>
            <a:off x="711900" y="2690678"/>
            <a:ext cx="33207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 an interactive app to explore traffic patterns and investigate factors impacting congestion and travel time.</a:t>
            </a:r>
            <a:endParaRPr dirty="0"/>
          </a:p>
        </p:txBody>
      </p:sp>
      <p:sp>
        <p:nvSpPr>
          <p:cNvPr id="418" name="Google Shape;418;p38"/>
          <p:cNvSpPr txBox="1">
            <a:spLocks noGrp="1"/>
          </p:cNvSpPr>
          <p:nvPr>
            <p:ph type="title"/>
          </p:nvPr>
        </p:nvSpPr>
        <p:spPr>
          <a:xfrm>
            <a:off x="711901" y="1409153"/>
            <a:ext cx="33207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pic>
        <p:nvPicPr>
          <p:cNvPr id="419" name="Google Shape;419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66" r="3156"/>
          <a:stretch/>
        </p:blipFill>
        <p:spPr>
          <a:xfrm>
            <a:off x="5356700" y="-2250"/>
            <a:ext cx="3209402" cy="5148001"/>
          </a:xfrm>
          <a:prstGeom prst="rect">
            <a:avLst/>
          </a:prstGeom>
        </p:spPr>
      </p:pic>
      <p:grpSp>
        <p:nvGrpSpPr>
          <p:cNvPr id="420" name="Google Shape;420;p38"/>
          <p:cNvGrpSpPr/>
          <p:nvPr/>
        </p:nvGrpSpPr>
        <p:grpSpPr>
          <a:xfrm rot="5400000" flipH="1">
            <a:off x="8232198" y="506376"/>
            <a:ext cx="1554693" cy="1026440"/>
            <a:chOff x="3118725" y="1032875"/>
            <a:chExt cx="1686218" cy="1113275"/>
          </a:xfrm>
        </p:grpSpPr>
        <p:sp>
          <p:nvSpPr>
            <p:cNvPr id="421" name="Google Shape;421;p38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566400" cy="644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Exploration</a:t>
            </a:r>
            <a:endParaRPr dirty="0"/>
          </a:p>
        </p:txBody>
      </p:sp>
      <p:grpSp>
        <p:nvGrpSpPr>
          <p:cNvPr id="450" name="Google Shape;450;p41"/>
          <p:cNvGrpSpPr/>
          <p:nvPr/>
        </p:nvGrpSpPr>
        <p:grpSpPr>
          <a:xfrm flipH="1">
            <a:off x="4299497" y="4646477"/>
            <a:ext cx="1554693" cy="1026440"/>
            <a:chOff x="3118725" y="1032875"/>
            <a:chExt cx="1686218" cy="1113275"/>
          </a:xfrm>
        </p:grpSpPr>
        <p:sp>
          <p:nvSpPr>
            <p:cNvPr id="451" name="Google Shape;451;p41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Graphic 5" descr="Map compass outline">
            <a:extLst>
              <a:ext uri="{FF2B5EF4-FFF2-40B4-BE49-F238E27FC236}">
                <a16:creationId xmlns:a16="http://schemas.microsoft.com/office/drawing/2014/main" id="{C5DAF185-0324-0F21-BF3B-729AEF1C7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8794" y="310258"/>
            <a:ext cx="914400" cy="914400"/>
          </a:xfrm>
          <a:prstGeom prst="rect">
            <a:avLst/>
          </a:prstGeom>
        </p:spPr>
      </p:pic>
      <p:pic>
        <p:nvPicPr>
          <p:cNvPr id="5" name="Picture 4" descr="A graph with a purple line&#10;&#10;AI-generated content may be incorrect.">
            <a:extLst>
              <a:ext uri="{FF2B5EF4-FFF2-40B4-BE49-F238E27FC236}">
                <a16:creationId xmlns:a16="http://schemas.microsoft.com/office/drawing/2014/main" id="{1D5C4CEE-9C37-5603-40A3-65C8D4A93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961" y="3160696"/>
            <a:ext cx="2202927" cy="1787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F9C71-ABD6-636B-00BE-4661CDA4E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751" y="959165"/>
            <a:ext cx="2225137" cy="1958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AAC05-FB8D-D825-6864-DAAF34AE6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1148327"/>
            <a:ext cx="2217699" cy="1895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CFF305-8326-8AC6-3DC8-6446B5563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8634" y="1773382"/>
            <a:ext cx="3450392" cy="1904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5C5F19-2411-9EA6-9954-7AA96B3C5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00" y="3102083"/>
            <a:ext cx="2217699" cy="19044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270" b="5270"/>
          <a:stretch/>
        </p:blipFill>
        <p:spPr>
          <a:xfrm>
            <a:off x="0" y="0"/>
            <a:ext cx="9150602" cy="5143499"/>
          </a:xfrm>
          <a:prstGeom prst="rect">
            <a:avLst/>
          </a:prstGeom>
        </p:spPr>
      </p:pic>
      <p:sp>
        <p:nvSpPr>
          <p:cNvPr id="549" name="Google Shape;549;p48"/>
          <p:cNvSpPr txBox="1">
            <a:spLocks noGrp="1"/>
          </p:cNvSpPr>
          <p:nvPr>
            <p:ph type="title"/>
          </p:nvPr>
        </p:nvSpPr>
        <p:spPr>
          <a:xfrm>
            <a:off x="664582" y="127241"/>
            <a:ext cx="3619200" cy="9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i="1" dirty="0"/>
              <a:t>Compliance and Its Relationship with Traffic Performance</a:t>
            </a:r>
            <a:endParaRPr lang="en-US" dirty="0"/>
          </a:p>
        </p:txBody>
      </p:sp>
      <p:grpSp>
        <p:nvGrpSpPr>
          <p:cNvPr id="550" name="Google Shape;550;p48"/>
          <p:cNvGrpSpPr/>
          <p:nvPr/>
        </p:nvGrpSpPr>
        <p:grpSpPr>
          <a:xfrm rot="-5400000">
            <a:off x="8226831" y="661410"/>
            <a:ext cx="1554524" cy="1024102"/>
            <a:chOff x="3118725" y="1032875"/>
            <a:chExt cx="1686218" cy="1113275"/>
          </a:xfrm>
        </p:grpSpPr>
        <p:sp>
          <p:nvSpPr>
            <p:cNvPr id="551" name="Google Shape;551;p48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" name="Google Shape;553;p48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4" name="Google Shape;554;p48"/>
          <p:cNvGrpSpPr/>
          <p:nvPr/>
        </p:nvGrpSpPr>
        <p:grpSpPr>
          <a:xfrm rot="10800000">
            <a:off x="509725" y="4651815"/>
            <a:ext cx="1554524" cy="1024102"/>
            <a:chOff x="3118725" y="1032875"/>
            <a:chExt cx="1686218" cy="1113275"/>
          </a:xfrm>
        </p:grpSpPr>
        <p:sp>
          <p:nvSpPr>
            <p:cNvPr id="555" name="Google Shape;555;p48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7" name="Google Shape;557;p48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4204B1D-0D64-4834-F199-6FFF0786E3E2}"/>
              </a:ext>
            </a:extLst>
          </p:cNvPr>
          <p:cNvSpPr/>
          <p:nvPr/>
        </p:nvSpPr>
        <p:spPr>
          <a:xfrm>
            <a:off x="346364" y="1233055"/>
            <a:ext cx="7780135" cy="3006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A8238D-0436-AA26-E4B0-75B3FCBB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2" y="1492166"/>
            <a:ext cx="3868786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EB12C-483C-CE5A-407F-923A8238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730" y="1492166"/>
            <a:ext cx="2864406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title" idx="9"/>
          </p:nvPr>
        </p:nvSpPr>
        <p:spPr>
          <a:xfrm>
            <a:off x="720000" y="11906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Traffic Volume Patterns</a:t>
            </a:r>
            <a:endParaRPr dirty="0"/>
          </a:p>
        </p:txBody>
      </p:sp>
      <p:pic>
        <p:nvPicPr>
          <p:cNvPr id="408" name="Google Shape;408;p37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3">
            <a:alphaModFix/>
          </a:blip>
          <a:srcRect t="17266" b="48475"/>
          <a:stretch/>
        </p:blipFill>
        <p:spPr>
          <a:xfrm>
            <a:off x="0" y="0"/>
            <a:ext cx="9144003" cy="1228429"/>
          </a:xfrm>
          <a:prstGeom prst="rect">
            <a:avLst/>
          </a:prstGeom>
        </p:spPr>
      </p:pic>
      <p:grpSp>
        <p:nvGrpSpPr>
          <p:cNvPr id="409" name="Google Shape;409;p37"/>
          <p:cNvGrpSpPr/>
          <p:nvPr/>
        </p:nvGrpSpPr>
        <p:grpSpPr>
          <a:xfrm>
            <a:off x="448796" y="-529276"/>
            <a:ext cx="1554693" cy="1026440"/>
            <a:chOff x="3118725" y="1032875"/>
            <a:chExt cx="1686218" cy="1113275"/>
          </a:xfrm>
        </p:grpSpPr>
        <p:sp>
          <p:nvSpPr>
            <p:cNvPr id="410" name="Google Shape;410;p37"/>
            <p:cNvSpPr/>
            <p:nvPr/>
          </p:nvSpPr>
          <p:spPr>
            <a:xfrm>
              <a:off x="3118725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519820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3944868" y="1032875"/>
              <a:ext cx="860075" cy="1113275"/>
            </a:xfrm>
            <a:custGeom>
              <a:avLst/>
              <a:gdLst/>
              <a:ahLst/>
              <a:cxnLst/>
              <a:rect l="l" t="t" r="r" b="b"/>
              <a:pathLst>
                <a:path w="34403" h="44531" extrusionOk="0">
                  <a:moveTo>
                    <a:pt x="0" y="0"/>
                  </a:moveTo>
                  <a:lnTo>
                    <a:pt x="8842" y="0"/>
                  </a:lnTo>
                  <a:lnTo>
                    <a:pt x="34403" y="44531"/>
                  </a:lnTo>
                  <a:lnTo>
                    <a:pt x="25240" y="44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D7A9551-14C3-0473-2499-B38A9A0FC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Treemap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visualized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intersections with heaviest traffic volume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B827A5-6BFC-46B6-D437-670777BDD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0" y="1921926"/>
            <a:ext cx="2810297" cy="20002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AA8759-23A4-C94B-ADDB-36DF65EF2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581" y="1928558"/>
            <a:ext cx="2904837" cy="20002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687227-993C-E669-0891-4AFCCF8D4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862" y="1925242"/>
            <a:ext cx="2807854" cy="1993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>
            <a:spLocks noGrp="1"/>
          </p:cNvSpPr>
          <p:nvPr>
            <p:ph type="title"/>
          </p:nvPr>
        </p:nvSpPr>
        <p:spPr>
          <a:xfrm>
            <a:off x="707137" y="2770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Roadwork and Construction Affect Congestion</a:t>
            </a:r>
            <a:endParaRPr dirty="0"/>
          </a:p>
        </p:txBody>
      </p:sp>
      <p:pic>
        <p:nvPicPr>
          <p:cNvPr id="3" name="Graphic 2" descr="Construction Barricade with solid fill">
            <a:extLst>
              <a:ext uri="{FF2B5EF4-FFF2-40B4-BE49-F238E27FC236}">
                <a16:creationId xmlns:a16="http://schemas.microsoft.com/office/drawing/2014/main" id="{CBF9622A-1F61-4A05-656C-5A8509E59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663" y="331464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D7C037-B80B-41B3-B448-B184AF814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37" y="1300290"/>
            <a:ext cx="3975927" cy="17687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952DDC-1905-7F1B-A30B-EB7F1E966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364" y="1245864"/>
            <a:ext cx="2300290" cy="20055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59A9C2-4940-B422-FE3A-EAB9B5FCB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931" y="3303101"/>
            <a:ext cx="3930178" cy="17807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3"/>
          <p:cNvPicPr preferRelativeResize="0">
            <a:picLocks noGrp="1"/>
          </p:cNvPicPr>
          <p:nvPr>
            <p:ph type="pic" idx="9"/>
          </p:nvPr>
        </p:nvPicPr>
        <p:blipFill rotWithShape="1">
          <a:blip r:embed="rId3">
            <a:alphaModFix/>
          </a:blip>
          <a:srcRect t="56387" b="25201"/>
          <a:stretch/>
        </p:blipFill>
        <p:spPr>
          <a:xfrm>
            <a:off x="581249" y="4043868"/>
            <a:ext cx="3582603" cy="989400"/>
          </a:xfrm>
          <a:prstGeom prst="rect">
            <a:avLst/>
          </a:prstGeom>
        </p:spPr>
      </p:pic>
      <p:sp>
        <p:nvSpPr>
          <p:cNvPr id="474" name="Google Shape;4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 of Weather Conditions</a:t>
            </a:r>
            <a:endParaRPr dirty="0"/>
          </a:p>
        </p:txBody>
      </p:sp>
      <p:pic>
        <p:nvPicPr>
          <p:cNvPr id="476" name="Google Shape;476;p43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t="48128" b="2615"/>
          <a:stretch/>
        </p:blipFill>
        <p:spPr>
          <a:xfrm>
            <a:off x="4572000" y="4043868"/>
            <a:ext cx="3582600" cy="989401"/>
          </a:xfrm>
          <a:prstGeom prst="rect">
            <a:avLst/>
          </a:prstGeom>
        </p:spPr>
      </p:pic>
      <p:pic>
        <p:nvPicPr>
          <p:cNvPr id="15" name="Graphic 14" descr="Rain outline">
            <a:extLst>
              <a:ext uri="{FF2B5EF4-FFF2-40B4-BE49-F238E27FC236}">
                <a16:creationId xmlns:a16="http://schemas.microsoft.com/office/drawing/2014/main" id="{41D8D1EB-4EA4-12C7-92CC-3DA4637A0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057" y="257175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6269A-6EB5-53E8-82BE-82614598E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620" y="1479948"/>
            <a:ext cx="2653645" cy="2183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16528-08B7-61BC-1DB7-6EF60DE283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093" y="1479947"/>
            <a:ext cx="2732272" cy="2183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A35FC-7059-7E6C-306F-449E3EF76C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576" y="1479946"/>
            <a:ext cx="2770129" cy="2183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Impact of Traffic Jams by Slidesgo">
  <a:themeElements>
    <a:clrScheme name="Simple Light">
      <a:dk1>
        <a:srgbClr val="FFFFFF"/>
      </a:dk1>
      <a:lt1>
        <a:srgbClr val="666666"/>
      </a:lt1>
      <a:dk2>
        <a:srgbClr val="A82121"/>
      </a:dk2>
      <a:lt2>
        <a:srgbClr val="BE5D5D"/>
      </a:lt2>
      <a:accent1>
        <a:srgbClr val="15141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218</Words>
  <Application>Microsoft Office PowerPoint</Application>
  <PresentationFormat>On-screen Show (16:9)</PresentationFormat>
  <Paragraphs>26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Bai Jamjuree</vt:lpstr>
      <vt:lpstr>Nunito Light</vt:lpstr>
      <vt:lpstr>Arial</vt:lpstr>
      <vt:lpstr>Bebas Neue</vt:lpstr>
      <vt:lpstr>Chakra Petch</vt:lpstr>
      <vt:lpstr>Environmental Impact of Traffic Jams by Slidesgo</vt:lpstr>
      <vt:lpstr>Visualizing Urban Traffic Patterns:</vt:lpstr>
      <vt:lpstr>Why  transportation?</vt:lpstr>
      <vt:lpstr>Dataset Overview</vt:lpstr>
      <vt:lpstr>Goal</vt:lpstr>
      <vt:lpstr>Exploration</vt:lpstr>
      <vt:lpstr>Compliance and Its Relationship with Traffic Performance</vt:lpstr>
      <vt:lpstr>Traffic Volume Patterns</vt:lpstr>
      <vt:lpstr>How Roadwork and Construction Affect Congestion</vt:lpstr>
      <vt:lpstr>Impact of Weather Conditions</vt:lpstr>
      <vt:lpstr>Year-on-Year Patterns and Emerging Trends</vt:lpstr>
      <vt:lpstr>          Future Plans   </vt:lpstr>
      <vt:lpstr>     Future Plans 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Sawsan Abu Farha</dc:creator>
  <cp:lastModifiedBy>GANA SALEH MAHMOUD GHADIEH</cp:lastModifiedBy>
  <cp:revision>3</cp:revision>
  <dcterms:modified xsi:type="dcterms:W3CDTF">2025-06-01T22:25:40Z</dcterms:modified>
</cp:coreProperties>
</file>